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969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66B74-7771-4841-A48E-F55324BC419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8588F4-A229-4026-B1B9-3D08473BF9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Software &amp; Hardware Interfaces:</a:t>
          </a:r>
          <a:endParaRPr lang="en-US" dirty="0"/>
        </a:p>
      </dgm:t>
    </dgm:pt>
    <dgm:pt modelId="{00E6EF5F-F180-4139-8A0A-94CF53B14533}" type="parTrans" cxnId="{3589515F-F176-40CC-9647-E9A02C4415DA}">
      <dgm:prSet/>
      <dgm:spPr/>
      <dgm:t>
        <a:bodyPr/>
        <a:lstStyle/>
        <a:p>
          <a:endParaRPr lang="en-US"/>
        </a:p>
      </dgm:t>
    </dgm:pt>
    <dgm:pt modelId="{99A84BC8-7BE5-42B9-B863-09DC63158AE2}" type="sibTrans" cxnId="{3589515F-F176-40CC-9647-E9A02C4415DA}">
      <dgm:prSet/>
      <dgm:spPr/>
      <dgm:t>
        <a:bodyPr/>
        <a:lstStyle/>
        <a:p>
          <a:endParaRPr lang="en-US"/>
        </a:p>
      </dgm:t>
    </dgm:pt>
    <dgm:pt modelId="{E1642694-ED2F-45DB-9DFF-93319B393F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 err="1"/>
            <a:t>FreeRTOS</a:t>
          </a:r>
          <a:r>
            <a:rPr lang="en-US" b="1" i="0" baseline="0" dirty="0"/>
            <a:t> API</a:t>
          </a:r>
          <a:r>
            <a:rPr lang="en-US" b="0" i="0" baseline="0" dirty="0"/>
            <a:t>: Task management, queues, semaphores </a:t>
          </a:r>
          <a:endParaRPr lang="en-US" dirty="0"/>
        </a:p>
      </dgm:t>
    </dgm:pt>
    <dgm:pt modelId="{B50C9EBC-9770-4BFB-A3AD-8B85A8DBDE2A}" type="parTrans" cxnId="{E090DBD3-2C5A-4B11-A9CE-B7DDF7E5EABE}">
      <dgm:prSet/>
      <dgm:spPr/>
      <dgm:t>
        <a:bodyPr/>
        <a:lstStyle/>
        <a:p>
          <a:endParaRPr lang="en-US"/>
        </a:p>
      </dgm:t>
    </dgm:pt>
    <dgm:pt modelId="{63370716-C51C-4FF7-A8C7-BD0E38262FAA}" type="sibTrans" cxnId="{E090DBD3-2C5A-4B11-A9CE-B7DDF7E5EABE}">
      <dgm:prSet/>
      <dgm:spPr/>
      <dgm:t>
        <a:bodyPr/>
        <a:lstStyle/>
        <a:p>
          <a:endParaRPr lang="en-US"/>
        </a:p>
      </dgm:t>
    </dgm:pt>
    <dgm:pt modelId="{217AB8BC-D4B4-4D43-BD2A-7B210054FF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ESP-IDF Libraries</a:t>
          </a:r>
          <a:r>
            <a:rPr lang="en-US" b="0" i="0" baseline="0"/>
            <a:t>: WiFi, HTTP client, GPIO, ADC, I2C drivers </a:t>
          </a:r>
          <a:endParaRPr lang="en-US"/>
        </a:p>
      </dgm:t>
    </dgm:pt>
    <dgm:pt modelId="{2B061931-17D3-45FE-A02E-4D155A5CA1AF}" type="parTrans" cxnId="{D92F810D-F525-4866-B36B-691EAA71ECBE}">
      <dgm:prSet/>
      <dgm:spPr/>
      <dgm:t>
        <a:bodyPr/>
        <a:lstStyle/>
        <a:p>
          <a:endParaRPr lang="en-US"/>
        </a:p>
      </dgm:t>
    </dgm:pt>
    <dgm:pt modelId="{19BEFEBA-45F7-4B66-8506-8C145F01E270}" type="sibTrans" cxnId="{D92F810D-F525-4866-B36B-691EAA71ECBE}">
      <dgm:prSet/>
      <dgm:spPr/>
      <dgm:t>
        <a:bodyPr/>
        <a:lstStyle/>
        <a:p>
          <a:endParaRPr lang="en-US"/>
        </a:p>
      </dgm:t>
    </dgm:pt>
    <dgm:pt modelId="{7E70F78C-258E-4AB2-9CFA-57A7599719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Communication Protocol</a:t>
          </a:r>
          <a:r>
            <a:rPr lang="en-US" b="0" i="0" baseline="0"/>
            <a:t>: HTTP POST/GET to Flask server (JSON format) </a:t>
          </a:r>
          <a:endParaRPr lang="en-US"/>
        </a:p>
      </dgm:t>
    </dgm:pt>
    <dgm:pt modelId="{5997BC7D-ADDF-4EAD-9262-4EB3994FA64E}" type="parTrans" cxnId="{2743F60B-782D-4817-A55E-D13EE38A90A1}">
      <dgm:prSet/>
      <dgm:spPr/>
      <dgm:t>
        <a:bodyPr/>
        <a:lstStyle/>
        <a:p>
          <a:endParaRPr lang="en-US"/>
        </a:p>
      </dgm:t>
    </dgm:pt>
    <dgm:pt modelId="{F89AD942-9C71-4ECB-9914-593E36DAF321}" type="sibTrans" cxnId="{2743F60B-782D-4817-A55E-D13EE38A90A1}">
      <dgm:prSet/>
      <dgm:spPr/>
      <dgm:t>
        <a:bodyPr/>
        <a:lstStyle/>
        <a:p>
          <a:endParaRPr lang="en-US"/>
        </a:p>
      </dgm:t>
    </dgm:pt>
    <dgm:pt modelId="{B4F6A3DB-4D95-4403-83D6-890F7076C2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User Interface</a:t>
          </a:r>
          <a:r>
            <a:rPr lang="en-US" b="0" i="0" baseline="0"/>
            <a:t>: Web-based dashboard (Python Flask + HTML/CSS/JavaScript) </a:t>
          </a:r>
          <a:endParaRPr lang="en-US"/>
        </a:p>
      </dgm:t>
    </dgm:pt>
    <dgm:pt modelId="{5C12A789-DE67-41F7-94AC-F5EA0301EB0D}" type="parTrans" cxnId="{39FAF9F8-5AB4-4851-847F-72DC5CDF84B4}">
      <dgm:prSet/>
      <dgm:spPr/>
      <dgm:t>
        <a:bodyPr/>
        <a:lstStyle/>
        <a:p>
          <a:endParaRPr lang="en-US"/>
        </a:p>
      </dgm:t>
    </dgm:pt>
    <dgm:pt modelId="{D668FB3B-7169-445E-9CA2-73D2091DCC05}" type="sibTrans" cxnId="{39FAF9F8-5AB4-4851-847F-72DC5CDF84B4}">
      <dgm:prSet/>
      <dgm:spPr/>
      <dgm:t>
        <a:bodyPr/>
        <a:lstStyle/>
        <a:p>
          <a:endParaRPr lang="en-US"/>
        </a:p>
      </dgm:t>
    </dgm:pt>
    <dgm:pt modelId="{CBD66C6E-7858-4025-B273-3E2846A18A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Data Flow Architecture:</a:t>
          </a:r>
          <a:endParaRPr lang="en-US" dirty="0"/>
        </a:p>
      </dgm:t>
    </dgm:pt>
    <dgm:pt modelId="{A2589B71-95EE-430F-A29F-89A13484FA9C}" type="parTrans" cxnId="{4AF9B34D-C8B5-4A2A-A996-0A9991C69782}">
      <dgm:prSet/>
      <dgm:spPr/>
      <dgm:t>
        <a:bodyPr/>
        <a:lstStyle/>
        <a:p>
          <a:endParaRPr lang="en-US"/>
        </a:p>
      </dgm:t>
    </dgm:pt>
    <dgm:pt modelId="{BE2608A4-5FEB-4E96-B9DE-A03993F04A4F}" type="sibTrans" cxnId="{4AF9B34D-C8B5-4A2A-A996-0A9991C69782}">
      <dgm:prSet/>
      <dgm:spPr/>
      <dgm:t>
        <a:bodyPr/>
        <a:lstStyle/>
        <a:p>
          <a:endParaRPr lang="en-US"/>
        </a:p>
      </dgm:t>
    </dgm:pt>
    <dgm:pt modelId="{707F2BC4-AA98-4EE9-B3F1-23F4818A1F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Sensors → FreeRTOS Tasks → Alert Queue → Alert Management ↓ Buzzer/Vibration ↓ WiFi → Command Center</a:t>
          </a:r>
          <a:endParaRPr lang="en-US"/>
        </a:p>
      </dgm:t>
    </dgm:pt>
    <dgm:pt modelId="{39713FD2-01F4-4EA6-BEAF-C5F47979862D}" type="parTrans" cxnId="{F4DB69CF-3B00-4905-A161-0A3762A5972B}">
      <dgm:prSet/>
      <dgm:spPr/>
      <dgm:t>
        <a:bodyPr/>
        <a:lstStyle/>
        <a:p>
          <a:endParaRPr lang="en-US"/>
        </a:p>
      </dgm:t>
    </dgm:pt>
    <dgm:pt modelId="{A77FD269-FCCD-48F1-A824-CDBC1696E190}" type="sibTrans" cxnId="{F4DB69CF-3B00-4905-A161-0A3762A5972B}">
      <dgm:prSet/>
      <dgm:spPr/>
      <dgm:t>
        <a:bodyPr/>
        <a:lstStyle/>
        <a:p>
          <a:endParaRPr lang="en-US"/>
        </a:p>
      </dgm:t>
    </dgm:pt>
    <dgm:pt modelId="{C13B614F-2247-4EC3-8A79-DA11424918C5}" type="pres">
      <dgm:prSet presAssocID="{41366B74-7771-4841-A48E-F55324BC4198}" presName="root" presStyleCnt="0">
        <dgm:presLayoutVars>
          <dgm:dir/>
          <dgm:resizeHandles val="exact"/>
        </dgm:presLayoutVars>
      </dgm:prSet>
      <dgm:spPr/>
    </dgm:pt>
    <dgm:pt modelId="{9BB1D38D-BCE8-4CDB-BF7C-63E720DD1FE1}" type="pres">
      <dgm:prSet presAssocID="{838588F4-A229-4026-B1B9-3D08473BF94C}" presName="compNode" presStyleCnt="0"/>
      <dgm:spPr/>
    </dgm:pt>
    <dgm:pt modelId="{1D8A3DBF-3E74-4AD8-9BC4-CF916AA40E0D}" type="pres">
      <dgm:prSet presAssocID="{838588F4-A229-4026-B1B9-3D08473BF94C}" presName="bgRect" presStyleLbl="bgShp" presStyleIdx="0" presStyleCnt="7"/>
      <dgm:spPr/>
    </dgm:pt>
    <dgm:pt modelId="{83024FD6-A77D-44AB-87C9-18429B954BD1}" type="pres">
      <dgm:prSet presAssocID="{838588F4-A229-4026-B1B9-3D08473BF94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04A2E78-2CD5-4F9A-8652-46F6FA156AB7}" type="pres">
      <dgm:prSet presAssocID="{838588F4-A229-4026-B1B9-3D08473BF94C}" presName="spaceRect" presStyleCnt="0"/>
      <dgm:spPr/>
    </dgm:pt>
    <dgm:pt modelId="{910A8AB0-4087-4C3B-B28B-AE418FCB54E5}" type="pres">
      <dgm:prSet presAssocID="{838588F4-A229-4026-B1B9-3D08473BF94C}" presName="parTx" presStyleLbl="revTx" presStyleIdx="0" presStyleCnt="7">
        <dgm:presLayoutVars>
          <dgm:chMax val="0"/>
          <dgm:chPref val="0"/>
        </dgm:presLayoutVars>
      </dgm:prSet>
      <dgm:spPr/>
    </dgm:pt>
    <dgm:pt modelId="{D7E0C8ED-68F7-4F58-A021-90DB31110898}" type="pres">
      <dgm:prSet presAssocID="{99A84BC8-7BE5-42B9-B863-09DC63158AE2}" presName="sibTrans" presStyleCnt="0"/>
      <dgm:spPr/>
    </dgm:pt>
    <dgm:pt modelId="{8E80F8E5-0841-4F4E-9EF9-FE5B77363F71}" type="pres">
      <dgm:prSet presAssocID="{E1642694-ED2F-45DB-9DFF-93319B393F04}" presName="compNode" presStyleCnt="0"/>
      <dgm:spPr/>
    </dgm:pt>
    <dgm:pt modelId="{D321916A-D516-4E6C-9A84-01B175B57AC6}" type="pres">
      <dgm:prSet presAssocID="{E1642694-ED2F-45DB-9DFF-93319B393F04}" presName="bgRect" presStyleLbl="bgShp" presStyleIdx="1" presStyleCnt="7"/>
      <dgm:spPr/>
    </dgm:pt>
    <dgm:pt modelId="{280FE891-CDFD-4F6F-BB5D-1DF09DA025EE}" type="pres">
      <dgm:prSet presAssocID="{E1642694-ED2F-45DB-9DFF-93319B393F0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DB2338-624C-4467-BC3B-3CEC6AA3E898}" type="pres">
      <dgm:prSet presAssocID="{E1642694-ED2F-45DB-9DFF-93319B393F04}" presName="spaceRect" presStyleCnt="0"/>
      <dgm:spPr/>
    </dgm:pt>
    <dgm:pt modelId="{5DE1ABA9-94FD-470F-A8B3-4063E03619A6}" type="pres">
      <dgm:prSet presAssocID="{E1642694-ED2F-45DB-9DFF-93319B393F04}" presName="parTx" presStyleLbl="revTx" presStyleIdx="1" presStyleCnt="7">
        <dgm:presLayoutVars>
          <dgm:chMax val="0"/>
          <dgm:chPref val="0"/>
        </dgm:presLayoutVars>
      </dgm:prSet>
      <dgm:spPr/>
    </dgm:pt>
    <dgm:pt modelId="{7CA32ECF-7A6B-4078-83B7-3B833B7D4FBB}" type="pres">
      <dgm:prSet presAssocID="{63370716-C51C-4FF7-A8C7-BD0E38262FAA}" presName="sibTrans" presStyleCnt="0"/>
      <dgm:spPr/>
    </dgm:pt>
    <dgm:pt modelId="{89FBB069-4BB0-4313-AC31-AD847E7B087E}" type="pres">
      <dgm:prSet presAssocID="{217AB8BC-D4B4-4D43-BD2A-7B210054FFB5}" presName="compNode" presStyleCnt="0"/>
      <dgm:spPr/>
    </dgm:pt>
    <dgm:pt modelId="{475B9314-7B4A-447C-BAC6-220BCB1A9259}" type="pres">
      <dgm:prSet presAssocID="{217AB8BC-D4B4-4D43-BD2A-7B210054FFB5}" presName="bgRect" presStyleLbl="bgShp" presStyleIdx="2" presStyleCnt="7"/>
      <dgm:spPr/>
    </dgm:pt>
    <dgm:pt modelId="{3D26C199-D20E-46C7-A10D-A51F2CA9D7A1}" type="pres">
      <dgm:prSet presAssocID="{217AB8BC-D4B4-4D43-BD2A-7B210054FFB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7A88C5-FE87-4868-9D8F-5D547B24E607}" type="pres">
      <dgm:prSet presAssocID="{217AB8BC-D4B4-4D43-BD2A-7B210054FFB5}" presName="spaceRect" presStyleCnt="0"/>
      <dgm:spPr/>
    </dgm:pt>
    <dgm:pt modelId="{00D42540-61C2-4562-B7BD-715F79330A61}" type="pres">
      <dgm:prSet presAssocID="{217AB8BC-D4B4-4D43-BD2A-7B210054FFB5}" presName="parTx" presStyleLbl="revTx" presStyleIdx="2" presStyleCnt="7">
        <dgm:presLayoutVars>
          <dgm:chMax val="0"/>
          <dgm:chPref val="0"/>
        </dgm:presLayoutVars>
      </dgm:prSet>
      <dgm:spPr/>
    </dgm:pt>
    <dgm:pt modelId="{9A0C528D-5CF2-49E5-A129-B010345EA652}" type="pres">
      <dgm:prSet presAssocID="{19BEFEBA-45F7-4B66-8506-8C145F01E270}" presName="sibTrans" presStyleCnt="0"/>
      <dgm:spPr/>
    </dgm:pt>
    <dgm:pt modelId="{BEED501C-D0BE-4159-9049-D7F3249CF82D}" type="pres">
      <dgm:prSet presAssocID="{7E70F78C-258E-4AB2-9CFA-57A759971960}" presName="compNode" presStyleCnt="0"/>
      <dgm:spPr/>
    </dgm:pt>
    <dgm:pt modelId="{78FACE6A-6FE4-4ABB-A859-2FDAFDE6200D}" type="pres">
      <dgm:prSet presAssocID="{7E70F78C-258E-4AB2-9CFA-57A759971960}" presName="bgRect" presStyleLbl="bgShp" presStyleIdx="3" presStyleCnt="7"/>
      <dgm:spPr/>
    </dgm:pt>
    <dgm:pt modelId="{14FAD1A2-3A0B-454D-AC41-1B5DADCA2AA1}" type="pres">
      <dgm:prSet presAssocID="{7E70F78C-258E-4AB2-9CFA-57A75997196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FC6F3E2E-852A-4435-8BD1-EBE0A283BFAA}" type="pres">
      <dgm:prSet presAssocID="{7E70F78C-258E-4AB2-9CFA-57A759971960}" presName="spaceRect" presStyleCnt="0"/>
      <dgm:spPr/>
    </dgm:pt>
    <dgm:pt modelId="{B022D087-0103-43E1-A439-4E0D8C226443}" type="pres">
      <dgm:prSet presAssocID="{7E70F78C-258E-4AB2-9CFA-57A759971960}" presName="parTx" presStyleLbl="revTx" presStyleIdx="3" presStyleCnt="7">
        <dgm:presLayoutVars>
          <dgm:chMax val="0"/>
          <dgm:chPref val="0"/>
        </dgm:presLayoutVars>
      </dgm:prSet>
      <dgm:spPr/>
    </dgm:pt>
    <dgm:pt modelId="{DD16EBC1-6FC5-4076-B8BE-DBF19D0FE86A}" type="pres">
      <dgm:prSet presAssocID="{F89AD942-9C71-4ECB-9914-593E36DAF321}" presName="sibTrans" presStyleCnt="0"/>
      <dgm:spPr/>
    </dgm:pt>
    <dgm:pt modelId="{748A615A-951C-4C4C-A658-84FB0B411C39}" type="pres">
      <dgm:prSet presAssocID="{B4F6A3DB-4D95-4403-83D6-890F7076C228}" presName="compNode" presStyleCnt="0"/>
      <dgm:spPr/>
    </dgm:pt>
    <dgm:pt modelId="{3AE3A499-9CA3-432B-9EC1-904127D95D97}" type="pres">
      <dgm:prSet presAssocID="{B4F6A3DB-4D95-4403-83D6-890F7076C228}" presName="bgRect" presStyleLbl="bgShp" presStyleIdx="4" presStyleCnt="7"/>
      <dgm:spPr/>
    </dgm:pt>
    <dgm:pt modelId="{2187C241-9AAE-4026-A5D9-B1E4CB2B350C}" type="pres">
      <dgm:prSet presAssocID="{B4F6A3DB-4D95-4403-83D6-890F7076C22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50E2155-CDA0-4915-882A-A159D5739227}" type="pres">
      <dgm:prSet presAssocID="{B4F6A3DB-4D95-4403-83D6-890F7076C228}" presName="spaceRect" presStyleCnt="0"/>
      <dgm:spPr/>
    </dgm:pt>
    <dgm:pt modelId="{CC5E74FA-8920-43DD-BFFB-7CBB152607F5}" type="pres">
      <dgm:prSet presAssocID="{B4F6A3DB-4D95-4403-83D6-890F7076C228}" presName="parTx" presStyleLbl="revTx" presStyleIdx="4" presStyleCnt="7">
        <dgm:presLayoutVars>
          <dgm:chMax val="0"/>
          <dgm:chPref val="0"/>
        </dgm:presLayoutVars>
      </dgm:prSet>
      <dgm:spPr/>
    </dgm:pt>
    <dgm:pt modelId="{A90ED291-A5D4-4A0B-A1D8-A7FB00264020}" type="pres">
      <dgm:prSet presAssocID="{D668FB3B-7169-445E-9CA2-73D2091DCC05}" presName="sibTrans" presStyleCnt="0"/>
      <dgm:spPr/>
    </dgm:pt>
    <dgm:pt modelId="{B2ABF917-B4CD-49BF-AA72-E1177C0F380D}" type="pres">
      <dgm:prSet presAssocID="{CBD66C6E-7858-4025-B273-3E2846A18A08}" presName="compNode" presStyleCnt="0"/>
      <dgm:spPr/>
    </dgm:pt>
    <dgm:pt modelId="{FDEC4498-01F8-4720-8982-9D739B7E2471}" type="pres">
      <dgm:prSet presAssocID="{CBD66C6E-7858-4025-B273-3E2846A18A08}" presName="bgRect" presStyleLbl="bgShp" presStyleIdx="5" presStyleCnt="7"/>
      <dgm:spPr/>
    </dgm:pt>
    <dgm:pt modelId="{068D996B-C366-41F0-B48A-257374CDB782}" type="pres">
      <dgm:prSet presAssocID="{CBD66C6E-7858-4025-B273-3E2846A18A0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80813E-E0E9-49D8-8FE6-260B36CCC273}" type="pres">
      <dgm:prSet presAssocID="{CBD66C6E-7858-4025-B273-3E2846A18A08}" presName="spaceRect" presStyleCnt="0"/>
      <dgm:spPr/>
    </dgm:pt>
    <dgm:pt modelId="{893CE829-85B4-48AF-9BEA-9E19F73095C9}" type="pres">
      <dgm:prSet presAssocID="{CBD66C6E-7858-4025-B273-3E2846A18A08}" presName="parTx" presStyleLbl="revTx" presStyleIdx="5" presStyleCnt="7">
        <dgm:presLayoutVars>
          <dgm:chMax val="0"/>
          <dgm:chPref val="0"/>
        </dgm:presLayoutVars>
      </dgm:prSet>
      <dgm:spPr/>
    </dgm:pt>
    <dgm:pt modelId="{28D88983-4EFD-44FB-A553-7E0F98B90897}" type="pres">
      <dgm:prSet presAssocID="{BE2608A4-5FEB-4E96-B9DE-A03993F04A4F}" presName="sibTrans" presStyleCnt="0"/>
      <dgm:spPr/>
    </dgm:pt>
    <dgm:pt modelId="{270AFEF5-659D-4503-882A-66DD875E3FB6}" type="pres">
      <dgm:prSet presAssocID="{707F2BC4-AA98-4EE9-B3F1-23F4818A1F56}" presName="compNode" presStyleCnt="0"/>
      <dgm:spPr/>
    </dgm:pt>
    <dgm:pt modelId="{EA7ED3F8-3DF0-41FB-BA05-5AD6A209C701}" type="pres">
      <dgm:prSet presAssocID="{707F2BC4-AA98-4EE9-B3F1-23F4818A1F56}" presName="bgRect" presStyleLbl="bgShp" presStyleIdx="6" presStyleCnt="7"/>
      <dgm:spPr/>
    </dgm:pt>
    <dgm:pt modelId="{0236EAB8-F373-47DE-B1AB-FC92CCFAC7BD}" type="pres">
      <dgm:prSet presAssocID="{707F2BC4-AA98-4EE9-B3F1-23F4818A1F5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CAAF675A-1505-4B38-B9FF-11449767E61C}" type="pres">
      <dgm:prSet presAssocID="{707F2BC4-AA98-4EE9-B3F1-23F4818A1F56}" presName="spaceRect" presStyleCnt="0"/>
      <dgm:spPr/>
    </dgm:pt>
    <dgm:pt modelId="{9B85D146-2DE3-4165-9C79-FA549EF5CEA3}" type="pres">
      <dgm:prSet presAssocID="{707F2BC4-AA98-4EE9-B3F1-23F4818A1F56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743F60B-782D-4817-A55E-D13EE38A90A1}" srcId="{41366B74-7771-4841-A48E-F55324BC4198}" destId="{7E70F78C-258E-4AB2-9CFA-57A759971960}" srcOrd="3" destOrd="0" parTransId="{5997BC7D-ADDF-4EAD-9262-4EB3994FA64E}" sibTransId="{F89AD942-9C71-4ECB-9914-593E36DAF321}"/>
    <dgm:cxn modelId="{D92F810D-F525-4866-B36B-691EAA71ECBE}" srcId="{41366B74-7771-4841-A48E-F55324BC4198}" destId="{217AB8BC-D4B4-4D43-BD2A-7B210054FFB5}" srcOrd="2" destOrd="0" parTransId="{2B061931-17D3-45FE-A02E-4D155A5CA1AF}" sibTransId="{19BEFEBA-45F7-4B66-8506-8C145F01E270}"/>
    <dgm:cxn modelId="{3589515F-F176-40CC-9647-E9A02C4415DA}" srcId="{41366B74-7771-4841-A48E-F55324BC4198}" destId="{838588F4-A229-4026-B1B9-3D08473BF94C}" srcOrd="0" destOrd="0" parTransId="{00E6EF5F-F180-4139-8A0A-94CF53B14533}" sibTransId="{99A84BC8-7BE5-42B9-B863-09DC63158AE2}"/>
    <dgm:cxn modelId="{6D59684C-9235-4479-91AE-C6BE207BABD0}" type="presOf" srcId="{E1642694-ED2F-45DB-9DFF-93319B393F04}" destId="{5DE1ABA9-94FD-470F-A8B3-4063E03619A6}" srcOrd="0" destOrd="0" presId="urn:microsoft.com/office/officeart/2018/2/layout/IconVerticalSolidList"/>
    <dgm:cxn modelId="{4AF9B34D-C8B5-4A2A-A996-0A9991C69782}" srcId="{41366B74-7771-4841-A48E-F55324BC4198}" destId="{CBD66C6E-7858-4025-B273-3E2846A18A08}" srcOrd="5" destOrd="0" parTransId="{A2589B71-95EE-430F-A29F-89A13484FA9C}" sibTransId="{BE2608A4-5FEB-4E96-B9DE-A03993F04A4F}"/>
    <dgm:cxn modelId="{4D1C9077-BC24-4211-AD26-DC71A108243A}" type="presOf" srcId="{41366B74-7771-4841-A48E-F55324BC4198}" destId="{C13B614F-2247-4EC3-8A79-DA11424918C5}" srcOrd="0" destOrd="0" presId="urn:microsoft.com/office/officeart/2018/2/layout/IconVerticalSolidList"/>
    <dgm:cxn modelId="{F662EB81-375D-4967-ABFC-6848C6455A54}" type="presOf" srcId="{707F2BC4-AA98-4EE9-B3F1-23F4818A1F56}" destId="{9B85D146-2DE3-4165-9C79-FA549EF5CEA3}" srcOrd="0" destOrd="0" presId="urn:microsoft.com/office/officeart/2018/2/layout/IconVerticalSolidList"/>
    <dgm:cxn modelId="{3CFB90A5-D7CE-4B51-9B4A-FC05E288C014}" type="presOf" srcId="{7E70F78C-258E-4AB2-9CFA-57A759971960}" destId="{B022D087-0103-43E1-A439-4E0D8C226443}" srcOrd="0" destOrd="0" presId="urn:microsoft.com/office/officeart/2018/2/layout/IconVerticalSolidList"/>
    <dgm:cxn modelId="{DA2AE5B1-D8EA-40A4-B3D7-54DB3D6BC477}" type="presOf" srcId="{838588F4-A229-4026-B1B9-3D08473BF94C}" destId="{910A8AB0-4087-4C3B-B28B-AE418FCB54E5}" srcOrd="0" destOrd="0" presId="urn:microsoft.com/office/officeart/2018/2/layout/IconVerticalSolidList"/>
    <dgm:cxn modelId="{F4DB69CF-3B00-4905-A161-0A3762A5972B}" srcId="{41366B74-7771-4841-A48E-F55324BC4198}" destId="{707F2BC4-AA98-4EE9-B3F1-23F4818A1F56}" srcOrd="6" destOrd="0" parTransId="{39713FD2-01F4-4EA6-BEAF-C5F47979862D}" sibTransId="{A77FD269-FCCD-48F1-A824-CDBC1696E190}"/>
    <dgm:cxn modelId="{0B763ED1-A24F-45A0-B5E8-48661B8F885E}" type="presOf" srcId="{217AB8BC-D4B4-4D43-BD2A-7B210054FFB5}" destId="{00D42540-61C2-4562-B7BD-715F79330A61}" srcOrd="0" destOrd="0" presId="urn:microsoft.com/office/officeart/2018/2/layout/IconVerticalSolidList"/>
    <dgm:cxn modelId="{E090DBD3-2C5A-4B11-A9CE-B7DDF7E5EABE}" srcId="{41366B74-7771-4841-A48E-F55324BC4198}" destId="{E1642694-ED2F-45DB-9DFF-93319B393F04}" srcOrd="1" destOrd="0" parTransId="{B50C9EBC-9770-4BFB-A3AD-8B85A8DBDE2A}" sibTransId="{63370716-C51C-4FF7-A8C7-BD0E38262FAA}"/>
    <dgm:cxn modelId="{AED5B4DE-5DB6-4801-951A-8E0984058857}" type="presOf" srcId="{B4F6A3DB-4D95-4403-83D6-890F7076C228}" destId="{CC5E74FA-8920-43DD-BFFB-7CBB152607F5}" srcOrd="0" destOrd="0" presId="urn:microsoft.com/office/officeart/2018/2/layout/IconVerticalSolidList"/>
    <dgm:cxn modelId="{39FAF9F8-5AB4-4851-847F-72DC5CDF84B4}" srcId="{41366B74-7771-4841-A48E-F55324BC4198}" destId="{B4F6A3DB-4D95-4403-83D6-890F7076C228}" srcOrd="4" destOrd="0" parTransId="{5C12A789-DE67-41F7-94AC-F5EA0301EB0D}" sibTransId="{D668FB3B-7169-445E-9CA2-73D2091DCC05}"/>
    <dgm:cxn modelId="{3A8F6FFD-32A5-44B9-A52C-7535D489DFB0}" type="presOf" srcId="{CBD66C6E-7858-4025-B273-3E2846A18A08}" destId="{893CE829-85B4-48AF-9BEA-9E19F73095C9}" srcOrd="0" destOrd="0" presId="urn:microsoft.com/office/officeart/2018/2/layout/IconVerticalSolidList"/>
    <dgm:cxn modelId="{1805F45E-3C1E-41FB-B266-53750E655106}" type="presParOf" srcId="{C13B614F-2247-4EC3-8A79-DA11424918C5}" destId="{9BB1D38D-BCE8-4CDB-BF7C-63E720DD1FE1}" srcOrd="0" destOrd="0" presId="urn:microsoft.com/office/officeart/2018/2/layout/IconVerticalSolidList"/>
    <dgm:cxn modelId="{1CD121D8-48ED-42B5-A265-A19F1406B3EA}" type="presParOf" srcId="{9BB1D38D-BCE8-4CDB-BF7C-63E720DD1FE1}" destId="{1D8A3DBF-3E74-4AD8-9BC4-CF916AA40E0D}" srcOrd="0" destOrd="0" presId="urn:microsoft.com/office/officeart/2018/2/layout/IconVerticalSolidList"/>
    <dgm:cxn modelId="{100F91B5-A578-460A-80B3-14B916B02D85}" type="presParOf" srcId="{9BB1D38D-BCE8-4CDB-BF7C-63E720DD1FE1}" destId="{83024FD6-A77D-44AB-87C9-18429B954BD1}" srcOrd="1" destOrd="0" presId="urn:microsoft.com/office/officeart/2018/2/layout/IconVerticalSolidList"/>
    <dgm:cxn modelId="{52D8E39C-BD8C-4204-8A4B-AA48C0440FE7}" type="presParOf" srcId="{9BB1D38D-BCE8-4CDB-BF7C-63E720DD1FE1}" destId="{604A2E78-2CD5-4F9A-8652-46F6FA156AB7}" srcOrd="2" destOrd="0" presId="urn:microsoft.com/office/officeart/2018/2/layout/IconVerticalSolidList"/>
    <dgm:cxn modelId="{57397F26-FD47-4195-8652-E519014ED51E}" type="presParOf" srcId="{9BB1D38D-BCE8-4CDB-BF7C-63E720DD1FE1}" destId="{910A8AB0-4087-4C3B-B28B-AE418FCB54E5}" srcOrd="3" destOrd="0" presId="urn:microsoft.com/office/officeart/2018/2/layout/IconVerticalSolidList"/>
    <dgm:cxn modelId="{789E10C3-F5C8-4CF1-A27E-A48E535FA87E}" type="presParOf" srcId="{C13B614F-2247-4EC3-8A79-DA11424918C5}" destId="{D7E0C8ED-68F7-4F58-A021-90DB31110898}" srcOrd="1" destOrd="0" presId="urn:microsoft.com/office/officeart/2018/2/layout/IconVerticalSolidList"/>
    <dgm:cxn modelId="{DBF98FB4-E871-4BCF-8639-338FD913DCE7}" type="presParOf" srcId="{C13B614F-2247-4EC3-8A79-DA11424918C5}" destId="{8E80F8E5-0841-4F4E-9EF9-FE5B77363F71}" srcOrd="2" destOrd="0" presId="urn:microsoft.com/office/officeart/2018/2/layout/IconVerticalSolidList"/>
    <dgm:cxn modelId="{09774716-28C5-48EE-A962-6DDA588F1D43}" type="presParOf" srcId="{8E80F8E5-0841-4F4E-9EF9-FE5B77363F71}" destId="{D321916A-D516-4E6C-9A84-01B175B57AC6}" srcOrd="0" destOrd="0" presId="urn:microsoft.com/office/officeart/2018/2/layout/IconVerticalSolidList"/>
    <dgm:cxn modelId="{9FBF5360-E369-43EA-93CE-80E5DD017C2E}" type="presParOf" srcId="{8E80F8E5-0841-4F4E-9EF9-FE5B77363F71}" destId="{280FE891-CDFD-4F6F-BB5D-1DF09DA025EE}" srcOrd="1" destOrd="0" presId="urn:microsoft.com/office/officeart/2018/2/layout/IconVerticalSolidList"/>
    <dgm:cxn modelId="{725D9D3B-DD5F-4059-A575-C59A816201EA}" type="presParOf" srcId="{8E80F8E5-0841-4F4E-9EF9-FE5B77363F71}" destId="{73DB2338-624C-4467-BC3B-3CEC6AA3E898}" srcOrd="2" destOrd="0" presId="urn:microsoft.com/office/officeart/2018/2/layout/IconVerticalSolidList"/>
    <dgm:cxn modelId="{232B93AA-91EC-4A5F-B025-A9DABD15FC3D}" type="presParOf" srcId="{8E80F8E5-0841-4F4E-9EF9-FE5B77363F71}" destId="{5DE1ABA9-94FD-470F-A8B3-4063E03619A6}" srcOrd="3" destOrd="0" presId="urn:microsoft.com/office/officeart/2018/2/layout/IconVerticalSolidList"/>
    <dgm:cxn modelId="{4A5F0F08-271F-4FCB-B9A2-92DA70F9821A}" type="presParOf" srcId="{C13B614F-2247-4EC3-8A79-DA11424918C5}" destId="{7CA32ECF-7A6B-4078-83B7-3B833B7D4FBB}" srcOrd="3" destOrd="0" presId="urn:microsoft.com/office/officeart/2018/2/layout/IconVerticalSolidList"/>
    <dgm:cxn modelId="{53D01C01-302F-4E2B-8CC1-CCFDA5F59DC4}" type="presParOf" srcId="{C13B614F-2247-4EC3-8A79-DA11424918C5}" destId="{89FBB069-4BB0-4313-AC31-AD847E7B087E}" srcOrd="4" destOrd="0" presId="urn:microsoft.com/office/officeart/2018/2/layout/IconVerticalSolidList"/>
    <dgm:cxn modelId="{9FA132A7-2FD7-4194-BE94-2D31A18CAE5D}" type="presParOf" srcId="{89FBB069-4BB0-4313-AC31-AD847E7B087E}" destId="{475B9314-7B4A-447C-BAC6-220BCB1A9259}" srcOrd="0" destOrd="0" presId="urn:microsoft.com/office/officeart/2018/2/layout/IconVerticalSolidList"/>
    <dgm:cxn modelId="{DCB9CEEA-DB99-4765-B125-0522A70D9C12}" type="presParOf" srcId="{89FBB069-4BB0-4313-AC31-AD847E7B087E}" destId="{3D26C199-D20E-46C7-A10D-A51F2CA9D7A1}" srcOrd="1" destOrd="0" presId="urn:microsoft.com/office/officeart/2018/2/layout/IconVerticalSolidList"/>
    <dgm:cxn modelId="{F62691D1-1533-4158-9371-1DAEB573E5AB}" type="presParOf" srcId="{89FBB069-4BB0-4313-AC31-AD847E7B087E}" destId="{3C7A88C5-FE87-4868-9D8F-5D547B24E607}" srcOrd="2" destOrd="0" presId="urn:microsoft.com/office/officeart/2018/2/layout/IconVerticalSolidList"/>
    <dgm:cxn modelId="{B1F7A2B4-23DB-4B21-95C1-9294AD05D3F3}" type="presParOf" srcId="{89FBB069-4BB0-4313-AC31-AD847E7B087E}" destId="{00D42540-61C2-4562-B7BD-715F79330A61}" srcOrd="3" destOrd="0" presId="urn:microsoft.com/office/officeart/2018/2/layout/IconVerticalSolidList"/>
    <dgm:cxn modelId="{F724A269-3C52-4A0C-91DC-9FD8EE90235B}" type="presParOf" srcId="{C13B614F-2247-4EC3-8A79-DA11424918C5}" destId="{9A0C528D-5CF2-49E5-A129-B010345EA652}" srcOrd="5" destOrd="0" presId="urn:microsoft.com/office/officeart/2018/2/layout/IconVerticalSolidList"/>
    <dgm:cxn modelId="{73E026FC-D3EA-498B-AB06-F64366556B8A}" type="presParOf" srcId="{C13B614F-2247-4EC3-8A79-DA11424918C5}" destId="{BEED501C-D0BE-4159-9049-D7F3249CF82D}" srcOrd="6" destOrd="0" presId="urn:microsoft.com/office/officeart/2018/2/layout/IconVerticalSolidList"/>
    <dgm:cxn modelId="{85DBE0C4-6666-4DD6-ADBD-17A5EE9DF237}" type="presParOf" srcId="{BEED501C-D0BE-4159-9049-D7F3249CF82D}" destId="{78FACE6A-6FE4-4ABB-A859-2FDAFDE6200D}" srcOrd="0" destOrd="0" presId="urn:microsoft.com/office/officeart/2018/2/layout/IconVerticalSolidList"/>
    <dgm:cxn modelId="{9296E5DC-0B59-4A1A-BCE9-F738C8127CBF}" type="presParOf" srcId="{BEED501C-D0BE-4159-9049-D7F3249CF82D}" destId="{14FAD1A2-3A0B-454D-AC41-1B5DADCA2AA1}" srcOrd="1" destOrd="0" presId="urn:microsoft.com/office/officeart/2018/2/layout/IconVerticalSolidList"/>
    <dgm:cxn modelId="{C3687256-4602-4817-B546-A5F5C7DE1345}" type="presParOf" srcId="{BEED501C-D0BE-4159-9049-D7F3249CF82D}" destId="{FC6F3E2E-852A-4435-8BD1-EBE0A283BFAA}" srcOrd="2" destOrd="0" presId="urn:microsoft.com/office/officeart/2018/2/layout/IconVerticalSolidList"/>
    <dgm:cxn modelId="{5D0A0574-6E65-4630-9552-3B677B8A91AA}" type="presParOf" srcId="{BEED501C-D0BE-4159-9049-D7F3249CF82D}" destId="{B022D087-0103-43E1-A439-4E0D8C226443}" srcOrd="3" destOrd="0" presId="urn:microsoft.com/office/officeart/2018/2/layout/IconVerticalSolidList"/>
    <dgm:cxn modelId="{73C67F1D-2BB9-43E5-8A67-2D789F921C3C}" type="presParOf" srcId="{C13B614F-2247-4EC3-8A79-DA11424918C5}" destId="{DD16EBC1-6FC5-4076-B8BE-DBF19D0FE86A}" srcOrd="7" destOrd="0" presId="urn:microsoft.com/office/officeart/2018/2/layout/IconVerticalSolidList"/>
    <dgm:cxn modelId="{C4979488-D3C0-4745-9D78-AD03F5D56A53}" type="presParOf" srcId="{C13B614F-2247-4EC3-8A79-DA11424918C5}" destId="{748A615A-951C-4C4C-A658-84FB0B411C39}" srcOrd="8" destOrd="0" presId="urn:microsoft.com/office/officeart/2018/2/layout/IconVerticalSolidList"/>
    <dgm:cxn modelId="{CEACB9F1-B4CA-4C54-80DD-7A8D63DAA5B8}" type="presParOf" srcId="{748A615A-951C-4C4C-A658-84FB0B411C39}" destId="{3AE3A499-9CA3-432B-9EC1-904127D95D97}" srcOrd="0" destOrd="0" presId="urn:microsoft.com/office/officeart/2018/2/layout/IconVerticalSolidList"/>
    <dgm:cxn modelId="{CBD3F56F-7E36-44F6-B252-5FD73CFE6910}" type="presParOf" srcId="{748A615A-951C-4C4C-A658-84FB0B411C39}" destId="{2187C241-9AAE-4026-A5D9-B1E4CB2B350C}" srcOrd="1" destOrd="0" presId="urn:microsoft.com/office/officeart/2018/2/layout/IconVerticalSolidList"/>
    <dgm:cxn modelId="{677F1E2D-7C7A-42FE-9A21-3465627D4232}" type="presParOf" srcId="{748A615A-951C-4C4C-A658-84FB0B411C39}" destId="{150E2155-CDA0-4915-882A-A159D5739227}" srcOrd="2" destOrd="0" presId="urn:microsoft.com/office/officeart/2018/2/layout/IconVerticalSolidList"/>
    <dgm:cxn modelId="{CAB0335A-33E9-41CE-9729-2D5268AF8B01}" type="presParOf" srcId="{748A615A-951C-4C4C-A658-84FB0B411C39}" destId="{CC5E74FA-8920-43DD-BFFB-7CBB152607F5}" srcOrd="3" destOrd="0" presId="urn:microsoft.com/office/officeart/2018/2/layout/IconVerticalSolidList"/>
    <dgm:cxn modelId="{05C6B142-F4D9-4433-B481-1A65024528E2}" type="presParOf" srcId="{C13B614F-2247-4EC3-8A79-DA11424918C5}" destId="{A90ED291-A5D4-4A0B-A1D8-A7FB00264020}" srcOrd="9" destOrd="0" presId="urn:microsoft.com/office/officeart/2018/2/layout/IconVerticalSolidList"/>
    <dgm:cxn modelId="{EA393734-329A-4D5E-8AB6-25368843949D}" type="presParOf" srcId="{C13B614F-2247-4EC3-8A79-DA11424918C5}" destId="{B2ABF917-B4CD-49BF-AA72-E1177C0F380D}" srcOrd="10" destOrd="0" presId="urn:microsoft.com/office/officeart/2018/2/layout/IconVerticalSolidList"/>
    <dgm:cxn modelId="{891F7B02-8CAB-4D64-9D61-0214DC5E3471}" type="presParOf" srcId="{B2ABF917-B4CD-49BF-AA72-E1177C0F380D}" destId="{FDEC4498-01F8-4720-8982-9D739B7E2471}" srcOrd="0" destOrd="0" presId="urn:microsoft.com/office/officeart/2018/2/layout/IconVerticalSolidList"/>
    <dgm:cxn modelId="{3B50F268-A05E-441E-8C2A-FB629D670B70}" type="presParOf" srcId="{B2ABF917-B4CD-49BF-AA72-E1177C0F380D}" destId="{068D996B-C366-41F0-B48A-257374CDB782}" srcOrd="1" destOrd="0" presId="urn:microsoft.com/office/officeart/2018/2/layout/IconVerticalSolidList"/>
    <dgm:cxn modelId="{6C53FAF3-DCF0-48C8-9817-2610BEA937B5}" type="presParOf" srcId="{B2ABF917-B4CD-49BF-AA72-E1177C0F380D}" destId="{6B80813E-E0E9-49D8-8FE6-260B36CCC273}" srcOrd="2" destOrd="0" presId="urn:microsoft.com/office/officeart/2018/2/layout/IconVerticalSolidList"/>
    <dgm:cxn modelId="{76C4C559-7C69-4D35-97A0-75991AA43741}" type="presParOf" srcId="{B2ABF917-B4CD-49BF-AA72-E1177C0F380D}" destId="{893CE829-85B4-48AF-9BEA-9E19F73095C9}" srcOrd="3" destOrd="0" presId="urn:microsoft.com/office/officeart/2018/2/layout/IconVerticalSolidList"/>
    <dgm:cxn modelId="{B70BE87D-DDB0-4280-BA91-7C387B6A128A}" type="presParOf" srcId="{C13B614F-2247-4EC3-8A79-DA11424918C5}" destId="{28D88983-4EFD-44FB-A553-7E0F98B90897}" srcOrd="11" destOrd="0" presId="urn:microsoft.com/office/officeart/2018/2/layout/IconVerticalSolidList"/>
    <dgm:cxn modelId="{D92ECAAB-9C3A-4E05-952B-372F08E87223}" type="presParOf" srcId="{C13B614F-2247-4EC3-8A79-DA11424918C5}" destId="{270AFEF5-659D-4503-882A-66DD875E3FB6}" srcOrd="12" destOrd="0" presId="urn:microsoft.com/office/officeart/2018/2/layout/IconVerticalSolidList"/>
    <dgm:cxn modelId="{341CF1AC-A88F-4D76-B14E-C50E8532B3B4}" type="presParOf" srcId="{270AFEF5-659D-4503-882A-66DD875E3FB6}" destId="{EA7ED3F8-3DF0-41FB-BA05-5AD6A209C701}" srcOrd="0" destOrd="0" presId="urn:microsoft.com/office/officeart/2018/2/layout/IconVerticalSolidList"/>
    <dgm:cxn modelId="{E2F0B597-840B-46F6-8659-9D71D87CD1AF}" type="presParOf" srcId="{270AFEF5-659D-4503-882A-66DD875E3FB6}" destId="{0236EAB8-F373-47DE-B1AB-FC92CCFAC7BD}" srcOrd="1" destOrd="0" presId="urn:microsoft.com/office/officeart/2018/2/layout/IconVerticalSolidList"/>
    <dgm:cxn modelId="{63626787-1E49-4696-9A9F-571080936CF3}" type="presParOf" srcId="{270AFEF5-659D-4503-882A-66DD875E3FB6}" destId="{CAAF675A-1505-4B38-B9FF-11449767E61C}" srcOrd="2" destOrd="0" presId="urn:microsoft.com/office/officeart/2018/2/layout/IconVerticalSolidList"/>
    <dgm:cxn modelId="{A8DFA244-3CDD-4336-8D2C-0339402583F6}" type="presParOf" srcId="{270AFEF5-659D-4503-882A-66DD875E3FB6}" destId="{9B85D146-2DE3-4165-9C79-FA549EF5CE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A3DBF-3E74-4AD8-9BC4-CF916AA40E0D}">
      <dsp:nvSpPr>
        <dsp:cNvPr id="0" name=""/>
        <dsp:cNvSpPr/>
      </dsp:nvSpPr>
      <dsp:spPr>
        <a:xfrm>
          <a:off x="0" y="2255"/>
          <a:ext cx="6001512" cy="399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24FD6-A77D-44AB-87C9-18429B954BD1}">
      <dsp:nvSpPr>
        <dsp:cNvPr id="0" name=""/>
        <dsp:cNvSpPr/>
      </dsp:nvSpPr>
      <dsp:spPr>
        <a:xfrm>
          <a:off x="120881" y="92167"/>
          <a:ext cx="219999" cy="219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A8AB0-4087-4C3B-B28B-AE418FCB54E5}">
      <dsp:nvSpPr>
        <dsp:cNvPr id="0" name=""/>
        <dsp:cNvSpPr/>
      </dsp:nvSpPr>
      <dsp:spPr>
        <a:xfrm>
          <a:off x="461763" y="2255"/>
          <a:ext cx="5505137" cy="46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00" tIns="48900" rIns="48900" bIns="489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Software &amp; Hardware Interfaces:</a:t>
          </a:r>
          <a:endParaRPr lang="en-US" sz="1400" kern="1200" dirty="0"/>
        </a:p>
      </dsp:txBody>
      <dsp:txXfrm>
        <a:off x="461763" y="2255"/>
        <a:ext cx="5505137" cy="462048"/>
      </dsp:txXfrm>
    </dsp:sp>
    <dsp:sp modelId="{D321916A-D516-4E6C-9A84-01B175B57AC6}">
      <dsp:nvSpPr>
        <dsp:cNvPr id="0" name=""/>
        <dsp:cNvSpPr/>
      </dsp:nvSpPr>
      <dsp:spPr>
        <a:xfrm>
          <a:off x="0" y="579815"/>
          <a:ext cx="6001512" cy="399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FE891-CDFD-4F6F-BB5D-1DF09DA025EE}">
      <dsp:nvSpPr>
        <dsp:cNvPr id="0" name=""/>
        <dsp:cNvSpPr/>
      </dsp:nvSpPr>
      <dsp:spPr>
        <a:xfrm>
          <a:off x="120881" y="669727"/>
          <a:ext cx="219999" cy="219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1ABA9-94FD-470F-A8B3-4063E03619A6}">
      <dsp:nvSpPr>
        <dsp:cNvPr id="0" name=""/>
        <dsp:cNvSpPr/>
      </dsp:nvSpPr>
      <dsp:spPr>
        <a:xfrm>
          <a:off x="461763" y="579815"/>
          <a:ext cx="5505137" cy="46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00" tIns="48900" rIns="48900" bIns="489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FreeRTOS</a:t>
          </a:r>
          <a:r>
            <a:rPr lang="en-US" sz="1400" b="1" i="0" kern="1200" baseline="0" dirty="0"/>
            <a:t> API</a:t>
          </a:r>
          <a:r>
            <a:rPr lang="en-US" sz="1400" b="0" i="0" kern="1200" baseline="0" dirty="0"/>
            <a:t>: Task management, queues, semaphores </a:t>
          </a:r>
          <a:endParaRPr lang="en-US" sz="1400" kern="1200" dirty="0"/>
        </a:p>
      </dsp:txBody>
      <dsp:txXfrm>
        <a:off x="461763" y="579815"/>
        <a:ext cx="5505137" cy="462048"/>
      </dsp:txXfrm>
    </dsp:sp>
    <dsp:sp modelId="{475B9314-7B4A-447C-BAC6-220BCB1A9259}">
      <dsp:nvSpPr>
        <dsp:cNvPr id="0" name=""/>
        <dsp:cNvSpPr/>
      </dsp:nvSpPr>
      <dsp:spPr>
        <a:xfrm>
          <a:off x="0" y="1157375"/>
          <a:ext cx="6001512" cy="399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6C199-D20E-46C7-A10D-A51F2CA9D7A1}">
      <dsp:nvSpPr>
        <dsp:cNvPr id="0" name=""/>
        <dsp:cNvSpPr/>
      </dsp:nvSpPr>
      <dsp:spPr>
        <a:xfrm>
          <a:off x="120881" y="1247287"/>
          <a:ext cx="219999" cy="219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42540-61C2-4562-B7BD-715F79330A61}">
      <dsp:nvSpPr>
        <dsp:cNvPr id="0" name=""/>
        <dsp:cNvSpPr/>
      </dsp:nvSpPr>
      <dsp:spPr>
        <a:xfrm>
          <a:off x="461763" y="1157375"/>
          <a:ext cx="5505137" cy="46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00" tIns="48900" rIns="48900" bIns="489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ESP-IDF Libraries</a:t>
          </a:r>
          <a:r>
            <a:rPr lang="en-US" sz="1400" b="0" i="0" kern="1200" baseline="0"/>
            <a:t>: WiFi, HTTP client, GPIO, ADC, I2C drivers </a:t>
          </a:r>
          <a:endParaRPr lang="en-US" sz="1400" kern="1200"/>
        </a:p>
      </dsp:txBody>
      <dsp:txXfrm>
        <a:off x="461763" y="1157375"/>
        <a:ext cx="5505137" cy="462048"/>
      </dsp:txXfrm>
    </dsp:sp>
    <dsp:sp modelId="{78FACE6A-6FE4-4ABB-A859-2FDAFDE6200D}">
      <dsp:nvSpPr>
        <dsp:cNvPr id="0" name=""/>
        <dsp:cNvSpPr/>
      </dsp:nvSpPr>
      <dsp:spPr>
        <a:xfrm>
          <a:off x="0" y="1734935"/>
          <a:ext cx="6001512" cy="399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AD1A2-3A0B-454D-AC41-1B5DADCA2AA1}">
      <dsp:nvSpPr>
        <dsp:cNvPr id="0" name=""/>
        <dsp:cNvSpPr/>
      </dsp:nvSpPr>
      <dsp:spPr>
        <a:xfrm>
          <a:off x="120881" y="1824848"/>
          <a:ext cx="219999" cy="219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2D087-0103-43E1-A439-4E0D8C226443}">
      <dsp:nvSpPr>
        <dsp:cNvPr id="0" name=""/>
        <dsp:cNvSpPr/>
      </dsp:nvSpPr>
      <dsp:spPr>
        <a:xfrm>
          <a:off x="461763" y="1734935"/>
          <a:ext cx="5505137" cy="46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00" tIns="48900" rIns="48900" bIns="489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Communication Protocol</a:t>
          </a:r>
          <a:r>
            <a:rPr lang="en-US" sz="1400" b="0" i="0" kern="1200" baseline="0"/>
            <a:t>: HTTP POST/GET to Flask server (JSON format) </a:t>
          </a:r>
          <a:endParaRPr lang="en-US" sz="1400" kern="1200"/>
        </a:p>
      </dsp:txBody>
      <dsp:txXfrm>
        <a:off x="461763" y="1734935"/>
        <a:ext cx="5505137" cy="462048"/>
      </dsp:txXfrm>
    </dsp:sp>
    <dsp:sp modelId="{3AE3A499-9CA3-432B-9EC1-904127D95D97}">
      <dsp:nvSpPr>
        <dsp:cNvPr id="0" name=""/>
        <dsp:cNvSpPr/>
      </dsp:nvSpPr>
      <dsp:spPr>
        <a:xfrm>
          <a:off x="0" y="2312496"/>
          <a:ext cx="6001512" cy="399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7C241-9AAE-4026-A5D9-B1E4CB2B350C}">
      <dsp:nvSpPr>
        <dsp:cNvPr id="0" name=""/>
        <dsp:cNvSpPr/>
      </dsp:nvSpPr>
      <dsp:spPr>
        <a:xfrm>
          <a:off x="120881" y="2402408"/>
          <a:ext cx="219999" cy="2197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E74FA-8920-43DD-BFFB-7CBB152607F5}">
      <dsp:nvSpPr>
        <dsp:cNvPr id="0" name=""/>
        <dsp:cNvSpPr/>
      </dsp:nvSpPr>
      <dsp:spPr>
        <a:xfrm>
          <a:off x="461763" y="2312496"/>
          <a:ext cx="5505137" cy="46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00" tIns="48900" rIns="48900" bIns="489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User Interface</a:t>
          </a:r>
          <a:r>
            <a:rPr lang="en-US" sz="1400" b="0" i="0" kern="1200" baseline="0"/>
            <a:t>: Web-based dashboard (Python Flask + HTML/CSS/JavaScript) </a:t>
          </a:r>
          <a:endParaRPr lang="en-US" sz="1400" kern="1200"/>
        </a:p>
      </dsp:txBody>
      <dsp:txXfrm>
        <a:off x="461763" y="2312496"/>
        <a:ext cx="5505137" cy="462048"/>
      </dsp:txXfrm>
    </dsp:sp>
    <dsp:sp modelId="{FDEC4498-01F8-4720-8982-9D739B7E2471}">
      <dsp:nvSpPr>
        <dsp:cNvPr id="0" name=""/>
        <dsp:cNvSpPr/>
      </dsp:nvSpPr>
      <dsp:spPr>
        <a:xfrm>
          <a:off x="0" y="2890056"/>
          <a:ext cx="6001512" cy="399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D996B-C366-41F0-B48A-257374CDB782}">
      <dsp:nvSpPr>
        <dsp:cNvPr id="0" name=""/>
        <dsp:cNvSpPr/>
      </dsp:nvSpPr>
      <dsp:spPr>
        <a:xfrm>
          <a:off x="120881" y="2979968"/>
          <a:ext cx="219999" cy="2197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CE829-85B4-48AF-9BEA-9E19F73095C9}">
      <dsp:nvSpPr>
        <dsp:cNvPr id="0" name=""/>
        <dsp:cNvSpPr/>
      </dsp:nvSpPr>
      <dsp:spPr>
        <a:xfrm>
          <a:off x="461763" y="2890056"/>
          <a:ext cx="5505137" cy="46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00" tIns="48900" rIns="48900" bIns="489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Data Flow Architecture:</a:t>
          </a:r>
          <a:endParaRPr lang="en-US" sz="1400" kern="1200" dirty="0"/>
        </a:p>
      </dsp:txBody>
      <dsp:txXfrm>
        <a:off x="461763" y="2890056"/>
        <a:ext cx="5505137" cy="462048"/>
      </dsp:txXfrm>
    </dsp:sp>
    <dsp:sp modelId="{EA7ED3F8-3DF0-41FB-BA05-5AD6A209C701}">
      <dsp:nvSpPr>
        <dsp:cNvPr id="0" name=""/>
        <dsp:cNvSpPr/>
      </dsp:nvSpPr>
      <dsp:spPr>
        <a:xfrm>
          <a:off x="0" y="3467616"/>
          <a:ext cx="6001512" cy="399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EAB8-F373-47DE-B1AB-FC92CCFAC7BD}">
      <dsp:nvSpPr>
        <dsp:cNvPr id="0" name=""/>
        <dsp:cNvSpPr/>
      </dsp:nvSpPr>
      <dsp:spPr>
        <a:xfrm>
          <a:off x="120881" y="3557528"/>
          <a:ext cx="219999" cy="21978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5D146-2DE3-4165-9C79-FA549EF5CEA3}">
      <dsp:nvSpPr>
        <dsp:cNvPr id="0" name=""/>
        <dsp:cNvSpPr/>
      </dsp:nvSpPr>
      <dsp:spPr>
        <a:xfrm>
          <a:off x="461763" y="3467616"/>
          <a:ext cx="5505137" cy="46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00" tIns="48900" rIns="48900" bIns="489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Sensors → FreeRTOS Tasks → Alert Queue → Alert Management ↓ Buzzer/Vibration ↓ WiFi → Command Center</a:t>
          </a:r>
          <a:endParaRPr lang="en-US" sz="1400" kern="1200"/>
        </a:p>
      </dsp:txBody>
      <dsp:txXfrm>
        <a:off x="461763" y="3467616"/>
        <a:ext cx="5505137" cy="462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4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8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67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5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4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0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3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32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4BB05-D136-447C-22DB-2E1E34BE3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2800" dirty="0"/>
              <a:t>Real Time Embedded Systems</a:t>
            </a:r>
            <a:br>
              <a:rPr lang="en-US" sz="2800" dirty="0"/>
            </a:br>
            <a:br>
              <a:rPr lang="en-US" sz="2800" dirty="0"/>
            </a:br>
            <a:r>
              <a:rPr lang="en-US" sz="2200" dirty="0"/>
              <a:t>PBL- Real Time Smart Helmet for Mining/Industrial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33A1A-5A39-630E-E174-E31926D0A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945712"/>
            <a:ext cx="3380437" cy="850392"/>
          </a:xfrm>
        </p:spPr>
        <p:txBody>
          <a:bodyPr anchor="b">
            <a:normAutofit fontScale="92500" lnSpcReduction="20000"/>
          </a:bodyPr>
          <a:lstStyle/>
          <a:p>
            <a:r>
              <a:rPr lang="en-US" sz="1800" dirty="0"/>
              <a:t>Group Members:</a:t>
            </a:r>
            <a:br>
              <a:rPr lang="en-US" sz="1800" dirty="0"/>
            </a:br>
            <a:r>
              <a:rPr lang="en-US" sz="1800" dirty="0"/>
              <a:t>Abdul Ahad</a:t>
            </a:r>
            <a:br>
              <a:rPr lang="en-US" sz="1800" dirty="0"/>
            </a:br>
            <a:r>
              <a:rPr lang="en-US" sz="1800" dirty="0"/>
              <a:t>Muhammad Rehan Ali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onstruction work tools">
            <a:extLst>
              <a:ext uri="{FF2B5EF4-FFF2-40B4-BE49-F238E27FC236}">
                <a16:creationId xmlns:a16="http://schemas.microsoft.com/office/drawing/2014/main" id="{960CA6C6-CF52-CE86-8571-4904135F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98" r="14395" b="-1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91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81F0C-275D-BAE2-9085-85E758AA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Interface design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B25054-E6CA-D041-2D58-0D2094156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104705"/>
              </p:ext>
            </p:extLst>
          </p:nvPr>
        </p:nvGraphicFramePr>
        <p:xfrm>
          <a:off x="6920345" y="2210857"/>
          <a:ext cx="4790208" cy="3931918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75000"/>
                    <a:lumOff val="25000"/>
                  </a:schemeClr>
                </a:solidFill>
              </a:tblPr>
              <a:tblGrid>
                <a:gridCol w="936851">
                  <a:extLst>
                    <a:ext uri="{9D8B030D-6E8A-4147-A177-3AD203B41FA5}">
                      <a16:colId xmlns:a16="http://schemas.microsoft.com/office/drawing/2014/main" val="2052972993"/>
                    </a:ext>
                  </a:extLst>
                </a:gridCol>
                <a:gridCol w="1332129">
                  <a:extLst>
                    <a:ext uri="{9D8B030D-6E8A-4147-A177-3AD203B41FA5}">
                      <a16:colId xmlns:a16="http://schemas.microsoft.com/office/drawing/2014/main" val="3605681420"/>
                    </a:ext>
                  </a:extLst>
                </a:gridCol>
                <a:gridCol w="1316525">
                  <a:extLst>
                    <a:ext uri="{9D8B030D-6E8A-4147-A177-3AD203B41FA5}">
                      <a16:colId xmlns:a16="http://schemas.microsoft.com/office/drawing/2014/main" val="2082764571"/>
                    </a:ext>
                  </a:extLst>
                </a:gridCol>
                <a:gridCol w="1204703">
                  <a:extLst>
                    <a:ext uri="{9D8B030D-6E8A-4147-A177-3AD203B41FA5}">
                      <a16:colId xmlns:a16="http://schemas.microsoft.com/office/drawing/2014/main" val="2943518349"/>
                    </a:ext>
                  </a:extLst>
                </a:gridCol>
              </a:tblGrid>
              <a:tr h="535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 dirty="0">
                          <a:solidFill>
                            <a:schemeClr val="bg1"/>
                          </a:solidFill>
                        </a:rPr>
                        <a:t>Interface Type</a:t>
                      </a:r>
                    </a:p>
                  </a:txBody>
                  <a:tcPr marL="85409" marR="57525" marT="65699" marB="6569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Component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Protocol/Method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GPIO/Channel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451593"/>
                  </a:ext>
                </a:extLst>
              </a:tr>
              <a:tr h="3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cap="none" spc="0" dirty="0">
                          <a:solidFill>
                            <a:schemeClr val="bg1"/>
                          </a:solidFill>
                        </a:rPr>
                        <a:t>Digital I/O</a:t>
                      </a:r>
                      <a:endParaRPr lang="en-US" sz="1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85409" marR="57525" marT="65699" marB="6569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Buzzer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GPIO Output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GPIO 25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40335"/>
                  </a:ext>
                </a:extLst>
              </a:tr>
              <a:tr h="35882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85409" marR="57525" marT="65699" marB="6569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Vibration Motor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 dirty="0">
                          <a:solidFill>
                            <a:schemeClr val="bg1"/>
                          </a:solidFill>
                        </a:rPr>
                        <a:t>GPIO Output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GPIO 26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67999"/>
                  </a:ext>
                </a:extLst>
              </a:tr>
              <a:tr h="53571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cap="none" spc="0">
                        <a:solidFill>
                          <a:schemeClr val="bg1"/>
                        </a:solidFill>
                      </a:endParaRPr>
                    </a:p>
                  </a:txBody>
                  <a:tcPr marL="85409" marR="57525" marT="65699" marB="6569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 dirty="0">
                          <a:solidFill>
                            <a:schemeClr val="bg1"/>
                          </a:solidFill>
                        </a:rPr>
                        <a:t>SOS/Cancel Button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GPIO Input (Interrupt)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GPIO 27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745148"/>
                  </a:ext>
                </a:extLst>
              </a:tr>
              <a:tr h="535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cap="none" spc="0">
                          <a:solidFill>
                            <a:schemeClr val="bg1"/>
                          </a:solidFill>
                        </a:rPr>
                        <a:t>Analog Input</a:t>
                      </a:r>
                      <a:endParaRPr lang="en-US" sz="1000" cap="none" spc="0">
                        <a:solidFill>
                          <a:schemeClr val="bg1"/>
                        </a:solidFill>
                      </a:endParaRPr>
                    </a:p>
                  </a:txBody>
                  <a:tcPr marL="85409" marR="57525" marT="65699" marB="6569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MQ-7 Gas Sensor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 dirty="0">
                          <a:solidFill>
                            <a:schemeClr val="bg1"/>
                          </a:solidFill>
                        </a:rPr>
                        <a:t>ADC (with voltage divider)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GPIO 36 (ADC1_CH0)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67070"/>
                  </a:ext>
                </a:extLst>
              </a:tr>
              <a:tr h="535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cap="none" spc="0">
                          <a:solidFill>
                            <a:schemeClr val="bg1"/>
                          </a:solidFill>
                        </a:rPr>
                        <a:t>I2C Bus</a:t>
                      </a:r>
                      <a:endParaRPr lang="en-US" sz="1000" cap="none" spc="0">
                        <a:solidFill>
                          <a:schemeClr val="bg1"/>
                        </a:solidFill>
                      </a:endParaRPr>
                    </a:p>
                  </a:txBody>
                  <a:tcPr marL="85409" marR="57525" marT="65699" marB="6569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MPU6050 (IMU)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I2C Master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00" cap="none" spc="0">
                          <a:solidFill>
                            <a:schemeClr val="bg1"/>
                          </a:solidFill>
                        </a:rPr>
                        <a:t>SDA: GPIO 21, SCL: GPIO 22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63280"/>
                  </a:ext>
                </a:extLst>
              </a:tr>
              <a:tr h="535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cap="none" spc="0">
                          <a:solidFill>
                            <a:schemeClr val="bg1"/>
                          </a:solidFill>
                        </a:rPr>
                        <a:t>1-Wire Protocol</a:t>
                      </a:r>
                      <a:endParaRPr lang="en-US" sz="1000" cap="none" spc="0">
                        <a:solidFill>
                          <a:schemeClr val="bg1"/>
                        </a:solidFill>
                      </a:endParaRPr>
                    </a:p>
                  </a:txBody>
                  <a:tcPr marL="85409" marR="57525" marT="65699" marB="6569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DHT22 (Temp/Humidity)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Bit-banging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GPIO 4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019127"/>
                  </a:ext>
                </a:extLst>
              </a:tr>
              <a:tr h="535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cap="none" spc="0">
                          <a:solidFill>
                            <a:schemeClr val="bg1"/>
                          </a:solidFill>
                        </a:rPr>
                        <a:t>Wireless</a:t>
                      </a:r>
                      <a:endParaRPr lang="en-US" sz="1000" cap="none" spc="0">
                        <a:solidFill>
                          <a:schemeClr val="bg1"/>
                        </a:solidFill>
                      </a:endParaRPr>
                    </a:p>
                  </a:txBody>
                  <a:tcPr marL="85409" marR="57525" marT="65699" marB="6569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WiFi Module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</a:rPr>
                        <a:t>Built-in ESP32 WiFi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 dirty="0">
                          <a:solidFill>
                            <a:schemeClr val="bg1"/>
                          </a:solidFill>
                        </a:rPr>
                        <a:t>Internal</a:t>
                      </a:r>
                    </a:p>
                  </a:txBody>
                  <a:tcPr marL="85409" marR="57525" marT="65699" marB="656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127904"/>
                  </a:ext>
                </a:extLst>
              </a:tr>
            </a:tbl>
          </a:graphicData>
        </a:graphic>
      </p:graphicFrame>
      <p:graphicFrame>
        <p:nvGraphicFramePr>
          <p:cNvPr id="69" name="Rectangle 1">
            <a:extLst>
              <a:ext uri="{FF2B5EF4-FFF2-40B4-BE49-F238E27FC236}">
                <a16:creationId xmlns:a16="http://schemas.microsoft.com/office/drawing/2014/main" id="{24A83E01-D729-D2A3-8C80-3A8B6FD21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508768"/>
              </p:ext>
            </p:extLst>
          </p:nvPr>
        </p:nvGraphicFramePr>
        <p:xfrm>
          <a:off x="704088" y="2231136"/>
          <a:ext cx="6001512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23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D895F-309F-BDE4-91DF-88E64EFA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Task List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12E002D7-9CB0-8B71-0A47-E8407CC96FE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191934" y="2121448"/>
            <a:ext cx="4191001" cy="41027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/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Synchronization Mechanisms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Queue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lang="en-US" altLang="en-US" sz="1400" dirty="0" err="1"/>
              <a:t>A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lert_queue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- Producer: sensor tasks, Consumer: alert management 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Semaphore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Binary semaphore for button debouncing (via ISR flag)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4670EF-E254-63C9-0A97-6256AB5F7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323021"/>
              </p:ext>
            </p:extLst>
          </p:nvPr>
        </p:nvGraphicFramePr>
        <p:xfrm>
          <a:off x="800100" y="1903093"/>
          <a:ext cx="6072189" cy="394698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59019">
                  <a:extLst>
                    <a:ext uri="{9D8B030D-6E8A-4147-A177-3AD203B41FA5}">
                      <a16:colId xmlns:a16="http://schemas.microsoft.com/office/drawing/2014/main" val="265449222"/>
                    </a:ext>
                  </a:extLst>
                </a:gridCol>
                <a:gridCol w="1007430">
                  <a:extLst>
                    <a:ext uri="{9D8B030D-6E8A-4147-A177-3AD203B41FA5}">
                      <a16:colId xmlns:a16="http://schemas.microsoft.com/office/drawing/2014/main" val="2293534794"/>
                    </a:ext>
                  </a:extLst>
                </a:gridCol>
                <a:gridCol w="885775">
                  <a:extLst>
                    <a:ext uri="{9D8B030D-6E8A-4147-A177-3AD203B41FA5}">
                      <a16:colId xmlns:a16="http://schemas.microsoft.com/office/drawing/2014/main" val="270165213"/>
                    </a:ext>
                  </a:extLst>
                </a:gridCol>
                <a:gridCol w="1003568">
                  <a:extLst>
                    <a:ext uri="{9D8B030D-6E8A-4147-A177-3AD203B41FA5}">
                      <a16:colId xmlns:a16="http://schemas.microsoft.com/office/drawing/2014/main" val="3159762316"/>
                    </a:ext>
                  </a:extLst>
                </a:gridCol>
                <a:gridCol w="1316397">
                  <a:extLst>
                    <a:ext uri="{9D8B030D-6E8A-4147-A177-3AD203B41FA5}">
                      <a16:colId xmlns:a16="http://schemas.microsoft.com/office/drawing/2014/main" val="1877549680"/>
                    </a:ext>
                  </a:extLst>
                </a:gridCol>
              </a:tblGrid>
              <a:tr h="338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Task Name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Priority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Period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Stack Size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Function</a:t>
                      </a:r>
                    </a:p>
                  </a:txBody>
                  <a:tcPr marL="64210" marR="64210" marT="32105" marB="32105" anchor="ctr"/>
                </a:tc>
                <a:extLst>
                  <a:ext uri="{0D108BD9-81ED-4DB2-BD59-A6C34878D82A}">
                    <a16:rowId xmlns:a16="http://schemas.microsoft.com/office/drawing/2014/main" val="3791565552"/>
                  </a:ext>
                </a:extLst>
              </a:tr>
              <a:tr h="551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gas_sensor_task</a:t>
                      </a:r>
                      <a:endParaRPr lang="en-US" sz="1200"/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5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2000ms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4096 bytes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/>
                        <a:t>Monitor CO levels via MQ-7</a:t>
                      </a:r>
                    </a:p>
                  </a:txBody>
                  <a:tcPr marL="64210" marR="64210" marT="32105" marB="32105" anchor="ctr"/>
                </a:tc>
                <a:extLst>
                  <a:ext uri="{0D108BD9-81ED-4DB2-BD59-A6C34878D82A}">
                    <a16:rowId xmlns:a16="http://schemas.microsoft.com/office/drawing/2014/main" val="3578042155"/>
                  </a:ext>
                </a:extLst>
              </a:tr>
              <a:tr h="764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temp_humidity_task</a:t>
                      </a:r>
                      <a:endParaRPr lang="en-US" sz="1200"/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5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3000ms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4096 bytes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Read DHT22 temperature &amp; humidity</a:t>
                      </a:r>
                    </a:p>
                  </a:txBody>
                  <a:tcPr marL="64210" marR="64210" marT="32105" marB="32105" anchor="ctr"/>
                </a:tc>
                <a:extLst>
                  <a:ext uri="{0D108BD9-81ED-4DB2-BD59-A6C34878D82A}">
                    <a16:rowId xmlns:a16="http://schemas.microsoft.com/office/drawing/2014/main" val="2889109219"/>
                  </a:ext>
                </a:extLst>
              </a:tr>
              <a:tr h="764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imu_task</a:t>
                      </a:r>
                      <a:endParaRPr lang="en-US" sz="1200"/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5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500ms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4096 bytes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Detect falls via MPU6050 accelerometer</a:t>
                      </a:r>
                    </a:p>
                  </a:txBody>
                  <a:tcPr marL="64210" marR="64210" marT="32105" marB="32105" anchor="ctr"/>
                </a:tc>
                <a:extLst>
                  <a:ext uri="{0D108BD9-81ED-4DB2-BD59-A6C34878D82A}">
                    <a16:rowId xmlns:a16="http://schemas.microsoft.com/office/drawing/2014/main" val="3351980469"/>
                  </a:ext>
                </a:extLst>
              </a:tr>
              <a:tr h="764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alert_management_task</a:t>
                      </a:r>
                      <a:endParaRPr lang="en-US" sz="1200"/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7 (Highest)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100ms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4096 bytes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Control buzzer, vibration, SOS escalation</a:t>
                      </a:r>
                    </a:p>
                  </a:txBody>
                  <a:tcPr marL="64210" marR="64210" marT="32105" marB="32105" anchor="ctr"/>
                </a:tc>
                <a:extLst>
                  <a:ext uri="{0D108BD9-81ED-4DB2-BD59-A6C34878D82A}">
                    <a16:rowId xmlns:a16="http://schemas.microsoft.com/office/drawing/2014/main" val="1013612423"/>
                  </a:ext>
                </a:extLst>
              </a:tr>
              <a:tr h="764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status_report_task</a:t>
                      </a:r>
                      <a:endParaRPr lang="en-US" sz="1200"/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4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30000ms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4096 bytes</a:t>
                      </a:r>
                    </a:p>
                  </a:txBody>
                  <a:tcPr marL="64210" marR="64210" marT="32105" marB="321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Send periodic updates to command center</a:t>
                      </a:r>
                    </a:p>
                  </a:txBody>
                  <a:tcPr marL="64210" marR="64210" marT="32105" marB="32105" anchor="ctr"/>
                </a:tc>
                <a:extLst>
                  <a:ext uri="{0D108BD9-81ED-4DB2-BD59-A6C34878D82A}">
                    <a16:rowId xmlns:a16="http://schemas.microsoft.com/office/drawing/2014/main" val="2373996290"/>
                  </a:ext>
                </a:extLst>
              </a:tr>
            </a:tbl>
          </a:graphicData>
        </a:graphic>
      </p:graphicFrame>
      <p:pic>
        <p:nvPicPr>
          <p:cNvPr id="8" name="Picture 7" descr="A diagram of a program&#10;&#10;AI-generated content may be incorrect.">
            <a:extLst>
              <a:ext uri="{FF2B5EF4-FFF2-40B4-BE49-F238E27FC236}">
                <a16:creationId xmlns:a16="http://schemas.microsoft.com/office/drawing/2014/main" id="{018EFAF3-95F7-1843-A287-75D01D1C5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32" y="1576900"/>
            <a:ext cx="3332932" cy="2992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7AD353-F0F5-E7C4-9A56-DABACC8C01D4}"/>
              </a:ext>
            </a:extLst>
          </p:cNvPr>
          <p:cNvSpPr txBox="1"/>
          <p:nvPr/>
        </p:nvSpPr>
        <p:spPr>
          <a:xfrm rot="10800000" flipV="1">
            <a:off x="800100" y="1547801"/>
            <a:ext cx="419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FreeRTOS</a:t>
            </a:r>
            <a:r>
              <a:rPr lang="en-US" b="1" dirty="0"/>
              <a:t> Task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AE3D6-582B-B704-5FCE-0AB396A60B89}"/>
              </a:ext>
            </a:extLst>
          </p:cNvPr>
          <p:cNvSpPr txBox="1"/>
          <p:nvPr/>
        </p:nvSpPr>
        <p:spPr>
          <a:xfrm rot="10800000" flipV="1">
            <a:off x="8089271" y="1531328"/>
            <a:ext cx="396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Interactions</a:t>
            </a:r>
          </a:p>
        </p:txBody>
      </p:sp>
    </p:spTree>
    <p:extLst>
      <p:ext uri="{BB962C8B-B14F-4D97-AF65-F5344CB8AC3E}">
        <p14:creationId xmlns:p14="http://schemas.microsoft.com/office/powerpoint/2010/main" val="3845584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0C733-B7F9-F46D-3157-CC1B6DF3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/>
              <a:t>Interrupt sources</a:t>
            </a:r>
            <a:br>
              <a:rPr lang="en-US" sz="4000" dirty="0"/>
            </a:br>
            <a:endParaRPr lang="en-US" sz="40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C82C1354-DCF5-1937-059D-4E74B6B88DC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04088" y="2545773"/>
            <a:ext cx="4615623" cy="34913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Interrupt Service Routine (ISR) Design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Cancel Button ISR: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Fast 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Only sets a flag, no blocking operations 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IRAM attribute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Code stored in RAM for faster access 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Debouncing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Handled in main task (checks flag every 100ms) 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MPU6050 ISR: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Task notification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Wakes up IMU task immediately 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Context switch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May switch to higher priority task if needed </a:t>
            </a: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826ABE-D7F6-25C4-4EBF-556E31798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66961"/>
              </p:ext>
            </p:extLst>
          </p:nvPr>
        </p:nvGraphicFramePr>
        <p:xfrm>
          <a:off x="5715000" y="2365804"/>
          <a:ext cx="5676900" cy="2414014"/>
        </p:xfrm>
        <a:graphic>
          <a:graphicData uri="http://schemas.openxmlformats.org/drawingml/2006/table">
            <a:tbl>
              <a:tblPr>
                <a:solidFill>
                  <a:srgbClr val="404040"/>
                </a:solidFill>
              </a:tblPr>
              <a:tblGrid>
                <a:gridCol w="954223">
                  <a:extLst>
                    <a:ext uri="{9D8B030D-6E8A-4147-A177-3AD203B41FA5}">
                      <a16:colId xmlns:a16="http://schemas.microsoft.com/office/drawing/2014/main" val="211380659"/>
                    </a:ext>
                  </a:extLst>
                </a:gridCol>
                <a:gridCol w="532637">
                  <a:extLst>
                    <a:ext uri="{9D8B030D-6E8A-4147-A177-3AD203B41FA5}">
                      <a16:colId xmlns:a16="http://schemas.microsoft.com/office/drawing/2014/main" val="248946639"/>
                    </a:ext>
                  </a:extLst>
                </a:gridCol>
                <a:gridCol w="618902">
                  <a:extLst>
                    <a:ext uri="{9D8B030D-6E8A-4147-A177-3AD203B41FA5}">
                      <a16:colId xmlns:a16="http://schemas.microsoft.com/office/drawing/2014/main" val="2448693846"/>
                    </a:ext>
                  </a:extLst>
                </a:gridCol>
                <a:gridCol w="2376208">
                  <a:extLst>
                    <a:ext uri="{9D8B030D-6E8A-4147-A177-3AD203B41FA5}">
                      <a16:colId xmlns:a16="http://schemas.microsoft.com/office/drawing/2014/main" val="1905828855"/>
                    </a:ext>
                  </a:extLst>
                </a:gridCol>
                <a:gridCol w="1194930">
                  <a:extLst>
                    <a:ext uri="{9D8B030D-6E8A-4147-A177-3AD203B41FA5}">
                      <a16:colId xmlns:a16="http://schemas.microsoft.com/office/drawing/2014/main" val="255705798"/>
                    </a:ext>
                  </a:extLst>
                </a:gridCol>
              </a:tblGrid>
              <a:tr h="73279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Interrupt Source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GPIO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Trigger Type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ISR Handler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Purpose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805458"/>
                  </a:ext>
                </a:extLst>
              </a:tr>
              <a:tr h="9484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SOS/Cancel Button</a:t>
                      </a:r>
                      <a:endParaRPr lang="en-US" sz="11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GPIO 27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Falling Edge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cancel_button_isr_handler</a:t>
                      </a:r>
                      <a:r>
                        <a:rPr lang="en-US" sz="11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sz="1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User acknowledgment of alert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239085"/>
                  </a:ext>
                </a:extLst>
              </a:tr>
              <a:tr h="73279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MPU6050 Data Ready</a:t>
                      </a:r>
                      <a:endParaRPr lang="en-US" sz="11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GPIO 35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Rising Edge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mpu6050_isr_handler()</a:t>
                      </a:r>
                      <a:endParaRPr lang="en-US" sz="11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Notify IMU task of new data</a:t>
                      </a:r>
                    </a:p>
                  </a:txBody>
                  <a:tcPr marL="55895" marR="50684" marT="85724" marB="1197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8556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54F405-37DC-8F20-FE9A-C9D651E35A89}"/>
              </a:ext>
            </a:extLst>
          </p:cNvPr>
          <p:cNvSpPr txBox="1"/>
          <p:nvPr/>
        </p:nvSpPr>
        <p:spPr>
          <a:xfrm>
            <a:off x="5715000" y="1900149"/>
            <a:ext cx="504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Interrupts Implemented</a:t>
            </a:r>
          </a:p>
        </p:txBody>
      </p:sp>
    </p:spTree>
    <p:extLst>
      <p:ext uri="{BB962C8B-B14F-4D97-AF65-F5344CB8AC3E}">
        <p14:creationId xmlns:p14="http://schemas.microsoft.com/office/powerpoint/2010/main" val="352495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D9E8A-FB52-7AA4-1A57-228E79ED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Potential Schedulars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6DA21D-2272-70E0-A96A-8D2D77CCEC5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00088" y="2221992"/>
            <a:ext cx="6400800" cy="37398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</a:rPr>
              <a:t>FreeRTOS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 Scheduling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Timeline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ms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): 0 100 200 300 400 500 ┌────┬────┬────┬────┬────┬────┐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Alert Task │ ██ │ │ ██ │ │ ██ │ │ Priority 7 (runs every 100ms)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(Priority 7) └────┴────┴────┴────┴────┴────┘ ┌────┬────┬────┬────┬────┬────┐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IMU Task │ ██ ██ ██ ██ ██ ██ ██ │ Priority 5 (runs every 500ms) (Priority 5) └────┴────┴────┴────┴────┴────┘ ┌────┬────┬────┬────┬────┬────┐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Temp Task │ ███ ███ │ Priority 5 (runs every 3000ms)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(Priority 5) └────┴────┴────┴────┴────┴────┘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Alert task preempts lower priority tasks when alarm triggered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9B96F6-CB2A-4CC8-6577-D42D46C76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0407"/>
              </p:ext>
            </p:extLst>
          </p:nvPr>
        </p:nvGraphicFramePr>
        <p:xfrm>
          <a:off x="6831724" y="2133599"/>
          <a:ext cx="4420751" cy="39174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1876">
                  <a:extLst>
                    <a:ext uri="{9D8B030D-6E8A-4147-A177-3AD203B41FA5}">
                      <a16:colId xmlns:a16="http://schemas.microsoft.com/office/drawing/2014/main" val="3898988094"/>
                    </a:ext>
                  </a:extLst>
                </a:gridCol>
                <a:gridCol w="1055124">
                  <a:extLst>
                    <a:ext uri="{9D8B030D-6E8A-4147-A177-3AD203B41FA5}">
                      <a16:colId xmlns:a16="http://schemas.microsoft.com/office/drawing/2014/main" val="2069070412"/>
                    </a:ext>
                  </a:extLst>
                </a:gridCol>
                <a:gridCol w="1127680">
                  <a:extLst>
                    <a:ext uri="{9D8B030D-6E8A-4147-A177-3AD203B41FA5}">
                      <a16:colId xmlns:a16="http://schemas.microsoft.com/office/drawing/2014/main" val="2971642460"/>
                    </a:ext>
                  </a:extLst>
                </a:gridCol>
                <a:gridCol w="1116071">
                  <a:extLst>
                    <a:ext uri="{9D8B030D-6E8A-4147-A177-3AD203B41FA5}">
                      <a16:colId xmlns:a16="http://schemas.microsoft.com/office/drawing/2014/main" val="1392068444"/>
                    </a:ext>
                  </a:extLst>
                </a:gridCol>
              </a:tblGrid>
              <a:tr h="509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104840" marR="62904" marT="62904" marB="6290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FreeRTOS (Selected)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Round-Robin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Rate Monotonic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742642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Scheduling Algorithm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4840" marR="62904" marT="62904" marB="6290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Priority-based preemptive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Time-slice equal distribution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Fixed-priority by period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646449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Priority Levels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4840" marR="62904" marT="62904" marB="6290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256 levels (configurable)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None (all equal)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Based on task period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79017"/>
                  </a:ext>
                </a:extLst>
              </a:tr>
              <a:tr h="3531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Preemption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4840" marR="62904" marT="62904" marB="6290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Yes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No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Yes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91357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Real-time Guarantees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4840" marR="62904" marT="62904" marB="6290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Soft real-time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None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Hard real-time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42592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Task Priorities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4840" marR="62904" marT="62904" marB="6290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User-defined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Shorter period = Higher priority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302960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Context Switch Overhead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4840" marR="62904" marT="62904" marB="6290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Low (~1-2µs)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Medium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Low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786640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 Case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4840" marR="62904" marT="62904" marB="6290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General-purpose RTOS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Simple, non-critical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Periodic tasks only</a:t>
                      </a:r>
                    </a:p>
                  </a:txBody>
                  <a:tcPr marL="104840" marR="62904" marT="62904" marB="6290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438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9C1C01-C124-5633-59BA-5B0E8BBDD64C}"/>
              </a:ext>
            </a:extLst>
          </p:cNvPr>
          <p:cNvSpPr txBox="1"/>
          <p:nvPr/>
        </p:nvSpPr>
        <p:spPr>
          <a:xfrm>
            <a:off x="6827619" y="1764561"/>
            <a:ext cx="319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/>
              <a:t>Scheduler Options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2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F9B3E-909E-8058-BE07-303F264B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637"/>
            <a:ext cx="6119812" cy="1316736"/>
          </a:xfrm>
        </p:spPr>
        <p:txBody>
          <a:bodyPr>
            <a:normAutofit/>
          </a:bodyPr>
          <a:lstStyle/>
          <a:p>
            <a:r>
              <a:rPr lang="en-US" dirty="0"/>
              <a:t>Current Progress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86D0DB0-CC82-4868-9E40-44D1164BD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Demonstration Video">
            <a:hlinkClick r:id="" action="ppaction://media"/>
            <a:extLst>
              <a:ext uri="{FF2B5EF4-FFF2-40B4-BE49-F238E27FC236}">
                <a16:creationId xmlns:a16="http://schemas.microsoft.com/office/drawing/2014/main" id="{F4CD0CFF-052C-CAC3-7F5B-160F30BD0E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032" y="1990900"/>
            <a:ext cx="6068868" cy="3436663"/>
          </a:xfrm>
        </p:spPr>
      </p:pic>
      <p:pic>
        <p:nvPicPr>
          <p:cNvPr id="5" name="Content Placeholder 4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3B0A47C7-02A4-EC49-5699-E95A3738D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r="2" b="17202"/>
          <a:stretch>
            <a:fillRect/>
          </a:stretch>
        </p:blipFill>
        <p:spPr>
          <a:xfrm>
            <a:off x="7151222" y="1066797"/>
            <a:ext cx="4240678" cy="236871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1C0A01-D83D-43F2-0BFF-821EA4AE9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r="7662" b="-4"/>
          <a:stretch>
            <a:fillRect/>
          </a:stretch>
        </p:blipFill>
        <p:spPr>
          <a:xfrm>
            <a:off x="7151222" y="3548608"/>
            <a:ext cx="4240678" cy="2463991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9879F10-54E5-4F60-A54F-91F348A6C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3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617</Words>
  <Application>Microsoft Office PowerPoint</Application>
  <PresentationFormat>Widescreen</PresentationFormat>
  <Paragraphs>145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Calisto MT</vt:lpstr>
      <vt:lpstr>Courier New</vt:lpstr>
      <vt:lpstr>Univers Condensed</vt:lpstr>
      <vt:lpstr>ChronicleVTI</vt:lpstr>
      <vt:lpstr>Real Time Embedded Systems  PBL- Real Time Smart Helmet for Mining/Industrial Safety</vt:lpstr>
      <vt:lpstr>Interface design</vt:lpstr>
      <vt:lpstr>Task List</vt:lpstr>
      <vt:lpstr>Interrupt sources </vt:lpstr>
      <vt:lpstr>Potential Schedulars</vt:lpstr>
      <vt:lpstr>Current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Ahad</dc:creator>
  <cp:lastModifiedBy>Abdul Ahad</cp:lastModifiedBy>
  <cp:revision>11</cp:revision>
  <dcterms:created xsi:type="dcterms:W3CDTF">2025-11-24T19:45:14Z</dcterms:created>
  <dcterms:modified xsi:type="dcterms:W3CDTF">2025-11-24T22:12:30Z</dcterms:modified>
</cp:coreProperties>
</file>